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427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9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152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882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701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7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48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097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4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2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290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E9333-92BA-4837-838B-78DAE4A1D141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CC7D9C4-9833-4460-8C85-C2ED890FBA5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003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5BB75-7340-18B6-678D-563608F4F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0" y="1530772"/>
            <a:ext cx="9594980" cy="4366727"/>
          </a:xfrm>
        </p:spPr>
        <p:txBody>
          <a:bodyPr>
            <a:noAutofit/>
          </a:bodyPr>
          <a:lstStyle/>
          <a:p>
            <a:pPr algn="ctr"/>
            <a:r>
              <a:rPr lang="fa-IR" sz="3600" dirty="0">
                <a:latin typeface="Badr" panose="02000500000000000000" pitchFamily="2" charset="-78"/>
                <a:cs typeface="Badr" panose="02000500000000000000" pitchFamily="2" charset="-78"/>
              </a:rPr>
              <a:t>به نام خدا</a:t>
            </a:r>
            <a:br>
              <a:rPr lang="fa-IR" sz="3600" dirty="0">
                <a:latin typeface="Badr" panose="02000500000000000000" pitchFamily="2" charset="-78"/>
                <a:cs typeface="Badr" panose="02000500000000000000" pitchFamily="2" charset="-78"/>
              </a:rPr>
            </a:br>
            <a:br>
              <a:rPr lang="en-US" sz="3600" dirty="0">
                <a:latin typeface="Badr" panose="02000500000000000000" pitchFamily="2" charset="-78"/>
                <a:cs typeface="Badr" panose="02000500000000000000" pitchFamily="2" charset="-78"/>
              </a:rPr>
            </a:br>
            <a:br>
              <a:rPr lang="en-US" sz="3600" dirty="0">
                <a:latin typeface="Badr" panose="02000500000000000000" pitchFamily="2" charset="-78"/>
                <a:cs typeface="Badr" panose="02000500000000000000" pitchFamily="2" charset="-78"/>
              </a:rPr>
            </a:br>
            <a:br>
              <a:rPr lang="en-US" sz="3600" dirty="0">
                <a:latin typeface="Badr" panose="02000500000000000000" pitchFamily="2" charset="-78"/>
                <a:cs typeface="Badr" panose="02000500000000000000" pitchFamily="2" charset="-78"/>
              </a:rPr>
            </a:br>
            <a:b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</a:br>
            <a:r>
              <a:rPr lang="fa-IR" sz="2400" dirty="0">
                <a:latin typeface="Badr" panose="02000500000000000000" pitchFamily="2" charset="-78"/>
                <a:cs typeface="Badr" panose="02000500000000000000" pitchFamily="2" charset="-78"/>
              </a:rPr>
              <a:t>نام درس</a:t>
            </a:r>
            <a: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  <a:t>:آزمایشگاه مدار منطقی</a:t>
            </a:r>
            <a:b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</a:br>
            <a:b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</a:br>
            <a:r>
              <a:rPr lang="fa-IR" sz="2400" dirty="0">
                <a:latin typeface="Badr" panose="02000500000000000000" pitchFamily="2" charset="-78"/>
                <a:cs typeface="Badr" panose="02000500000000000000" pitchFamily="2" charset="-78"/>
              </a:rPr>
              <a:t>استاد درس</a:t>
            </a:r>
            <a: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  <a:t>:دکتر حسین خادم الحسینی</a:t>
            </a:r>
            <a:b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</a:br>
            <a:r>
              <a:rPr lang="fa-IR" sz="2400" dirty="0">
                <a:latin typeface="Badr" panose="02000500000000000000" pitchFamily="2" charset="-78"/>
                <a:cs typeface="Badr" panose="02000500000000000000" pitchFamily="2" charset="-78"/>
              </a:rPr>
              <a:t>اعضا ی گروه: مینا توحیددوست , الهام صادقی, محمد مقدسی, محمدرضا درویشپور</a:t>
            </a:r>
            <a:b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</a:br>
            <a:r>
              <a:rPr lang="fa-IR" sz="2800" dirty="0">
                <a:latin typeface="Badr" panose="02000500000000000000" pitchFamily="2" charset="-78"/>
                <a:cs typeface="Badr" panose="02000500000000000000" pitchFamily="2" charset="-78"/>
              </a:rPr>
              <a:t>ارائه دهنده</a:t>
            </a:r>
            <a:r>
              <a:rPr lang="fa-IR" sz="3200" dirty="0">
                <a:latin typeface="Badr" panose="02000500000000000000" pitchFamily="2" charset="-78"/>
                <a:cs typeface="Badr" panose="02000500000000000000" pitchFamily="2" charset="-78"/>
              </a:rPr>
              <a:t>:مینا توحییدوست</a:t>
            </a:r>
            <a:endParaRPr lang="en-US" sz="3600" dirty="0">
              <a:latin typeface="Badr" panose="02000500000000000000" pitchFamily="2" charset="-78"/>
              <a:cs typeface="Badr" panose="02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6861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DFE621-8E92-375E-7616-458446931CC5}"/>
              </a:ext>
            </a:extLst>
          </p:cNvPr>
          <p:cNvSpPr txBox="1"/>
          <p:nvPr/>
        </p:nvSpPr>
        <p:spPr>
          <a:xfrm>
            <a:off x="674914" y="457201"/>
            <a:ext cx="11010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/>
              <a:t>آزمایش2</a:t>
            </a:r>
            <a:br>
              <a:rPr lang="en-US" dirty="0"/>
            </a:br>
            <a:br>
              <a:rPr lang="fa-IR" dirty="0"/>
            </a:br>
            <a:r>
              <a:rPr lang="fa-IR" dirty="0"/>
              <a:t>هدف:آشنایی با تراشه 7404(</a:t>
            </a:r>
            <a:r>
              <a:rPr lang="en-US" dirty="0"/>
              <a:t>(not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7E9EC1-0061-83BE-9EC7-BFE3BDF133B2}"/>
              </a:ext>
            </a:extLst>
          </p:cNvPr>
          <p:cNvSpPr txBox="1"/>
          <p:nvPr/>
        </p:nvSpPr>
        <p:spPr>
          <a:xfrm>
            <a:off x="642257" y="1474237"/>
            <a:ext cx="110754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/>
              <a:t>وسایل مورد نیاز:منبع تغذیه 5 ولتی –بردبورد-تراشه 7404-مقاوت 100 اهمی-سیم رابط-دیود                                                            </a:t>
            </a:r>
            <a:br>
              <a:rPr lang="fa-IR" dirty="0"/>
            </a:br>
            <a:r>
              <a:rPr lang="fa-IR" dirty="0"/>
              <a:t>1</a:t>
            </a:r>
            <a:br>
              <a:rPr lang="fa-IR" dirty="0"/>
            </a:br>
            <a:r>
              <a:rPr lang="fa-IR" dirty="0"/>
              <a:t>-مدار زیر راببندید و با توجه به حالت های ورودی مدار خروجی را مشخص کنید.                                                                          </a:t>
            </a:r>
            <a:br>
              <a:rPr lang="fa-IR" dirty="0"/>
            </a:br>
            <a:br>
              <a:rPr lang="fa-IR" dirty="0"/>
            </a:br>
            <a:br>
              <a:rPr lang="fa-IR" dirty="0"/>
            </a:br>
            <a:br>
              <a:rPr lang="fa-IR" dirty="0"/>
            </a:br>
            <a:br>
              <a:rPr lang="fa-IR" dirty="0"/>
            </a:br>
            <a:br>
              <a:rPr lang="fa-IR" dirty="0"/>
            </a:br>
            <a:br>
              <a:rPr lang="fa-IR" dirty="0"/>
            </a:br>
            <a:br>
              <a:rPr lang="fa-IR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AD0C2-21C4-A96B-B358-181D38A5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02" y="2368121"/>
            <a:ext cx="8681395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4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6091D-0ACF-257C-CA4F-D4CFCA2A0ED0}"/>
              </a:ext>
            </a:extLst>
          </p:cNvPr>
          <p:cNvSpPr txBox="1"/>
          <p:nvPr/>
        </p:nvSpPr>
        <p:spPr>
          <a:xfrm>
            <a:off x="0" y="317241"/>
            <a:ext cx="1198983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روش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IC 7408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روی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Breadboard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قرار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دهید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و B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پین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مقاومت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محدود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کردن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جریان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منبع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تغذیه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و B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ترتیب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۰ و ۱، ۱ و ۰، ۱ و ۱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تست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مشاهده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IC 7400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روی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Breadboard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قرار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دهید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و B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پین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LED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یک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مقاومت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منبع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تغذیه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متصل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0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5C6419-5F2A-0E17-9629-84F62F8C6D42}"/>
              </a:ext>
            </a:extLst>
          </p:cNvPr>
          <p:cNvSpPr txBox="1"/>
          <p:nvPr/>
        </p:nvSpPr>
        <p:spPr>
          <a:xfrm>
            <a:off x="531845" y="354563"/>
            <a:ext cx="10842171" cy="6444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و B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ترتیب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۰ و ۱، ۱ و ۰، ۱ و ۱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تست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مشاهده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کنید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نتایج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0, B =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0, B =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ی=0</a:t>
            </a:r>
            <a:b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1, B =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1, B =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b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NAND: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0, B =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ی=1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0, B =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1, B =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•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= 1, B = 1 →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a-IR" dirty="0">
                <a:latin typeface="Arial" panose="020B0604020202020204" pitchFamily="34" charset="0"/>
                <a:cs typeface="Arial" panose="020B0604020202020204" pitchFamily="34" charset="0"/>
              </a:rPr>
              <a:t>=0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430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97A9D8-3790-99DE-CDBA-F78B0ADB2D02}"/>
              </a:ext>
            </a:extLst>
          </p:cNvPr>
          <p:cNvSpPr txBox="1"/>
          <p:nvPr/>
        </p:nvSpPr>
        <p:spPr>
          <a:xfrm>
            <a:off x="643812" y="386562"/>
            <a:ext cx="11290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تحلیل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نتایج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توجه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نتایج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آزمایش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مشخص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شد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تنها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زمانی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۱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تولید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می‌کند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هر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آن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برابر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۱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باشند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مقابل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معکوس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تولید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می‌کند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تنها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زمانی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خروجی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۰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دارد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هر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دو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ورودی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برابر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۱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باشند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r" rt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نتیجه‌گیری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r" rt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این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آزمایش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نشان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داد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منطقی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و NAND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دارای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رفتارهای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متفاوتی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هستند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می‌توانند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طراحی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دیجیتال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مختلف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مورد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قرار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گیرند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دلیل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ویژگی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معکوس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خود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،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کاربردهای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گسترده‌ای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طراحی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مدارها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دارد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و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می‌تواند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برای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ساخت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سایر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دروازه‌های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منطقی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نیز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مورد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استفاده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قرار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گیرد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C3CD69-77C5-3398-539D-D2F278CF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33122" y="1774964"/>
            <a:ext cx="3125755" cy="56045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848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001AA6-9F8E-E6E3-506A-0A57815634DA}"/>
              </a:ext>
            </a:extLst>
          </p:cNvPr>
          <p:cNvSpPr txBox="1"/>
          <p:nvPr/>
        </p:nvSpPr>
        <p:spPr>
          <a:xfrm>
            <a:off x="914401" y="1305342"/>
            <a:ext cx="1034764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/>
              <a:t>آزمایش 3:</a:t>
            </a:r>
            <a:br>
              <a:rPr lang="fa-IR" b="1" dirty="0"/>
            </a:br>
            <a:br>
              <a:rPr lang="fa-IR" dirty="0"/>
            </a:br>
            <a:r>
              <a:rPr lang="fa-IR" b="1" dirty="0"/>
              <a:t>عنوان:</a:t>
            </a:r>
            <a:r>
              <a:rPr lang="fa-IR" dirty="0"/>
              <a:t> بررسی گیت‌های منطقی </a:t>
            </a:r>
            <a:r>
              <a:rPr lang="en-US" dirty="0"/>
              <a:t>OR (</a:t>
            </a:r>
            <a:r>
              <a:rPr lang="fa-IR" dirty="0"/>
              <a:t>با شماره هشارت 2347) و </a:t>
            </a:r>
            <a:r>
              <a:rPr lang="en-US" dirty="0"/>
              <a:t>NOR (</a:t>
            </a:r>
            <a:r>
              <a:rPr lang="fa-IR" dirty="0"/>
              <a:t>با شماره هشارت 2437)</a:t>
            </a:r>
            <a:br>
              <a:rPr lang="fa-IR" dirty="0"/>
            </a:br>
            <a:br>
              <a:rPr lang="fa-IR" dirty="0"/>
            </a:br>
            <a:r>
              <a:rPr lang="fa-IR" b="1" dirty="0"/>
              <a:t>وسیله آزمایش:</a:t>
            </a:r>
            <a:endParaRPr lang="fa-IR" dirty="0"/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منبع تغذیه با ولتاژ 5 ولت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درب دروب (احتمالاً اشاره به شبیه‌سازی یا اتصال مدار)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هشارت‌های 2337 و 2347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دو </a:t>
            </a:r>
            <a:r>
              <a:rPr lang="en-US" dirty="0"/>
              <a:t>LED </a:t>
            </a:r>
            <a:r>
              <a:rPr lang="fa-IR" dirty="0"/>
              <a:t>برای نمایش نتایج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تمواقم (ممکن است اشاره به مقادیر مقاومت یا شرایط خاص آزمایش باشد)</a:t>
            </a:r>
          </a:p>
          <a:p>
            <a:pPr algn="r" rtl="1"/>
            <a:r>
              <a:rPr lang="fa-IR" b="1" dirty="0"/>
              <a:t>شرح مراحل آزمایش:</a:t>
            </a:r>
            <a:br>
              <a:rPr lang="fa-IR" b="1" dirty="0"/>
            </a:br>
            <a:endParaRPr lang="fa-IR" dirty="0"/>
          </a:p>
          <a:p>
            <a:pPr algn="r" rtl="1">
              <a:buFont typeface="+mj-lt"/>
              <a:buAutoNum type="arabicPeriod"/>
            </a:pPr>
            <a:r>
              <a:rPr lang="fa-IR" dirty="0"/>
              <a:t>ابتدا یک مدار منطقی با گیت </a:t>
            </a:r>
            <a:r>
              <a:rPr lang="en-US" dirty="0"/>
              <a:t>OR </a:t>
            </a:r>
            <a:r>
              <a:rPr lang="fa-IR" dirty="0"/>
              <a:t>و </a:t>
            </a:r>
            <a:r>
              <a:rPr lang="en-US" dirty="0"/>
              <a:t>NOR </a:t>
            </a:r>
            <a:r>
              <a:rPr lang="fa-IR" dirty="0"/>
              <a:t>طراحی و پیاده‌سازی شد.</a:t>
            </a:r>
          </a:p>
          <a:p>
            <a:pPr algn="r" rtl="1">
              <a:buFont typeface="+mj-lt"/>
              <a:buAutoNum type="arabicPeriod"/>
            </a:pPr>
            <a:r>
              <a:rPr lang="fa-IR" dirty="0"/>
              <a:t>از </a:t>
            </a:r>
            <a:r>
              <a:rPr lang="en-US" dirty="0"/>
              <a:t>LED </a:t>
            </a:r>
            <a:r>
              <a:rPr lang="fa-IR" dirty="0"/>
              <a:t>برای نمایش وضعیت خروجی گیت‌ها استفاده شد.</a:t>
            </a:r>
          </a:p>
          <a:p>
            <a:pPr algn="r" rtl="1">
              <a:buFont typeface="+mj-lt"/>
              <a:buAutoNum type="arabicPeriod"/>
            </a:pPr>
            <a:r>
              <a:rPr lang="fa-IR" dirty="0"/>
              <a:t>خروجی‌های مختلف برای گیت‌های </a:t>
            </a:r>
            <a:r>
              <a:rPr lang="en-US" dirty="0"/>
              <a:t>OR </a:t>
            </a:r>
            <a:r>
              <a:rPr lang="fa-IR" dirty="0"/>
              <a:t>و </a:t>
            </a:r>
            <a:r>
              <a:rPr lang="en-US" dirty="0"/>
              <a:t>NOR </a:t>
            </a:r>
            <a:r>
              <a:rPr lang="fa-IR" dirty="0"/>
              <a:t>با استفاده از ورودی‌های مختلف آزمایش شدند.</a:t>
            </a:r>
          </a:p>
          <a:p>
            <a:pPr algn="r" rtl="1">
              <a:buFont typeface="+mj-lt"/>
              <a:buAutoNum type="arabicPeriod"/>
            </a:pPr>
            <a:r>
              <a:rPr lang="fa-IR" dirty="0"/>
              <a:t>در نهایت، نتایج آزمایش ثبت شد.</a:t>
            </a:r>
          </a:p>
        </p:txBody>
      </p:sp>
    </p:spTree>
    <p:extLst>
      <p:ext uri="{BB962C8B-B14F-4D97-AF65-F5344CB8AC3E}">
        <p14:creationId xmlns:p14="http://schemas.microsoft.com/office/powerpoint/2010/main" val="756296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468379-59D7-48C8-1259-ECBC82A5CFDC}"/>
              </a:ext>
            </a:extLst>
          </p:cNvPr>
          <p:cNvSpPr txBox="1"/>
          <p:nvPr/>
        </p:nvSpPr>
        <p:spPr>
          <a:xfrm>
            <a:off x="1838130" y="1642017"/>
            <a:ext cx="98461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dirty="0"/>
              <a:t>اگر سر ورودی یک تراشه 7432 (که گیت </a:t>
            </a:r>
            <a:r>
              <a:rPr lang="en-US" dirty="0"/>
              <a:t>OR </a:t>
            </a:r>
            <a:r>
              <a:rPr lang="fa-IR" dirty="0"/>
              <a:t>چهار ورودی است) باز بماند، ورودی به حالت </a:t>
            </a:r>
            <a:r>
              <a:rPr lang="fa-IR" b="1" dirty="0"/>
              <a:t>شناور</a:t>
            </a:r>
            <a:r>
              <a:rPr lang="fa-IR" dirty="0"/>
              <a:t> (</a:t>
            </a:r>
            <a:r>
              <a:rPr lang="en-US" dirty="0"/>
              <a:t>Floating) </a:t>
            </a:r>
            <a:r>
              <a:rPr lang="fa-IR" dirty="0"/>
              <a:t>قرار می‌گیرد. در این حالت، ولتاژ ورودی به طور مشخص تعریف نمی‌شود و می‌تواند به حالت نامعین یا غیرقابل پیش‌بینی درآید.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9DD118-9921-371D-802A-C17769FD234A}"/>
              </a:ext>
            </a:extLst>
          </p:cNvPr>
          <p:cNvSpPr txBox="1"/>
          <p:nvPr/>
        </p:nvSpPr>
        <p:spPr>
          <a:xfrm>
            <a:off x="5586703" y="89546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/>
              <a:t>اگر سر ورودی یک تراشه 7432 باز بماند آن ورودی معادل چه ولتاژی است؟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1B0CC-0F00-A141-824A-5DC9FE8C9F66}"/>
              </a:ext>
            </a:extLst>
          </p:cNvPr>
          <p:cNvSpPr txBox="1"/>
          <p:nvPr/>
        </p:nvSpPr>
        <p:spPr>
          <a:xfrm>
            <a:off x="2341983" y="2673450"/>
            <a:ext cx="943558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/>
              <a:t>مراحل ساخت گیت </a:t>
            </a:r>
            <a:r>
              <a:rPr lang="en-US" b="1" dirty="0"/>
              <a:t>OR </a:t>
            </a:r>
            <a:r>
              <a:rPr lang="fa-IR" b="1" dirty="0"/>
              <a:t>با 3 ورودی: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وسایل مورد نیاز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تراشه 7432 (که دارای 4 گیت </a:t>
            </a:r>
            <a:r>
              <a:rPr lang="en-US" dirty="0"/>
              <a:t>OR </a:t>
            </a:r>
            <a:r>
              <a:rPr lang="fa-IR" dirty="0"/>
              <a:t>دو ورودی است)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سیم‌ها برای اتصال ورودی‌ها و خروجی‌ها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اتصال ورودی‌ها به گیت‌ها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ابتدا ورودی‌های </a:t>
            </a:r>
            <a:r>
              <a:rPr lang="en-US" dirty="0"/>
              <a:t>A </a:t>
            </a:r>
            <a:r>
              <a:rPr lang="fa-IR" dirty="0"/>
              <a:t>و </a:t>
            </a:r>
            <a:r>
              <a:rPr lang="en-US" dirty="0"/>
              <a:t>B </a:t>
            </a:r>
            <a:r>
              <a:rPr lang="fa-IR" dirty="0"/>
              <a:t>را به ورودی‌های یک گیت </a:t>
            </a:r>
            <a:r>
              <a:rPr lang="en-US" dirty="0"/>
              <a:t>OR </a:t>
            </a:r>
            <a:r>
              <a:rPr lang="fa-IR" dirty="0"/>
              <a:t>از تراشه 7432 متصل کنید.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سپس ورودی </a:t>
            </a:r>
            <a:r>
              <a:rPr lang="en-US" dirty="0"/>
              <a:t>C </a:t>
            </a:r>
            <a:r>
              <a:rPr lang="fa-IR" dirty="0"/>
              <a:t>را به ورودی دوم گیت </a:t>
            </a:r>
            <a:r>
              <a:rPr lang="en-US" dirty="0"/>
              <a:t>OR </a:t>
            </a:r>
            <a:r>
              <a:rPr lang="fa-IR" dirty="0"/>
              <a:t>دوم متصل کنید.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خروجی گیت </a:t>
            </a:r>
            <a:r>
              <a:rPr lang="en-US" dirty="0"/>
              <a:t>OR </a:t>
            </a:r>
            <a:r>
              <a:rPr lang="fa-IR" dirty="0"/>
              <a:t>اول (که ترکیب </a:t>
            </a:r>
            <a:r>
              <a:rPr lang="en-US" dirty="0"/>
              <a:t>A </a:t>
            </a:r>
            <a:r>
              <a:rPr lang="fa-IR" dirty="0"/>
              <a:t>و </a:t>
            </a:r>
            <a:r>
              <a:rPr lang="en-US" dirty="0"/>
              <a:t>B </a:t>
            </a:r>
            <a:r>
              <a:rPr lang="fa-IR" dirty="0"/>
              <a:t>است) را به ورودی اول گیت </a:t>
            </a:r>
            <a:r>
              <a:rPr lang="en-US" dirty="0"/>
              <a:t>OR </a:t>
            </a:r>
            <a:r>
              <a:rPr lang="fa-IR" dirty="0"/>
              <a:t>دوم متصل کنید.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خروجی نهایی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خروجی گیت </a:t>
            </a:r>
            <a:r>
              <a:rPr lang="en-US" dirty="0"/>
              <a:t>OR </a:t>
            </a:r>
            <a:r>
              <a:rPr lang="fa-IR" dirty="0"/>
              <a:t>دوم، خروجی گیت </a:t>
            </a:r>
            <a:r>
              <a:rPr lang="en-US" dirty="0"/>
              <a:t>OR </a:t>
            </a:r>
            <a:r>
              <a:rPr lang="fa-IR" dirty="0"/>
              <a:t>با 3 ورودی (</a:t>
            </a:r>
            <a:r>
              <a:rPr lang="en-US" dirty="0"/>
              <a:t>A، B </a:t>
            </a:r>
            <a:r>
              <a:rPr lang="fa-IR" dirty="0"/>
              <a:t>و </a:t>
            </a:r>
            <a:r>
              <a:rPr lang="en-US" dirty="0"/>
              <a:t>C) </a:t>
            </a:r>
            <a:r>
              <a:rPr lang="fa-IR" dirty="0"/>
              <a:t>خواهد بود.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2DAA95-1488-D41E-61CC-1488CC122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4750"/>
            <a:ext cx="3299927" cy="24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50D50A-39ED-6AB6-989D-2A408309CCEB}"/>
              </a:ext>
            </a:extLst>
          </p:cNvPr>
          <p:cNvSpPr txBox="1"/>
          <p:nvPr/>
        </p:nvSpPr>
        <p:spPr>
          <a:xfrm>
            <a:off x="1455576" y="200265"/>
            <a:ext cx="101890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/>
              <a:t>مراحل ساخت گیت </a:t>
            </a:r>
            <a:r>
              <a:rPr lang="en-US" b="1" dirty="0"/>
              <a:t>OR </a:t>
            </a:r>
            <a:r>
              <a:rPr lang="fa-IR" b="1" dirty="0"/>
              <a:t>با 4 ورودی: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وسایل مورد نیاز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تراشه 7432 (که دارای 4 گیت </a:t>
            </a:r>
            <a:r>
              <a:rPr lang="en-US" dirty="0"/>
              <a:t>OR </a:t>
            </a:r>
            <a:r>
              <a:rPr lang="fa-IR" dirty="0"/>
              <a:t>دو ورودی است)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سیم‌ها برای اتصال ورودی‌ها و خروجی‌ها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اتصال ورودی‌ها به گیت‌ها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ورودی‌های </a:t>
            </a:r>
            <a:r>
              <a:rPr lang="en-US" dirty="0"/>
              <a:t>A </a:t>
            </a:r>
            <a:r>
              <a:rPr lang="fa-IR" dirty="0"/>
              <a:t>و </a:t>
            </a:r>
            <a:r>
              <a:rPr lang="en-US" dirty="0"/>
              <a:t>B </a:t>
            </a:r>
            <a:r>
              <a:rPr lang="fa-IR" dirty="0"/>
              <a:t>را به ورودی‌های گیت </a:t>
            </a:r>
            <a:r>
              <a:rPr lang="en-US" dirty="0"/>
              <a:t>OR </a:t>
            </a:r>
            <a:r>
              <a:rPr lang="fa-IR" dirty="0"/>
              <a:t>اول متصل کنید.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ورودی‌های </a:t>
            </a:r>
            <a:r>
              <a:rPr lang="en-US" dirty="0"/>
              <a:t>C </a:t>
            </a:r>
            <a:r>
              <a:rPr lang="fa-IR" dirty="0"/>
              <a:t>و </a:t>
            </a:r>
            <a:r>
              <a:rPr lang="en-US" dirty="0"/>
              <a:t>D </a:t>
            </a:r>
            <a:r>
              <a:rPr lang="fa-IR" dirty="0"/>
              <a:t>را به ورودی‌های گیت </a:t>
            </a:r>
            <a:r>
              <a:rPr lang="en-US" dirty="0"/>
              <a:t>OR </a:t>
            </a:r>
            <a:r>
              <a:rPr lang="fa-IR" dirty="0"/>
              <a:t>دوم متصل کنید.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خروجی‌های گیت </a:t>
            </a:r>
            <a:r>
              <a:rPr lang="en-US" dirty="0"/>
              <a:t>OR </a:t>
            </a:r>
            <a:r>
              <a:rPr lang="fa-IR" dirty="0"/>
              <a:t>اول و دوم را به ورودی‌های گیت </a:t>
            </a:r>
            <a:r>
              <a:rPr lang="en-US" dirty="0"/>
              <a:t>OR </a:t>
            </a:r>
            <a:r>
              <a:rPr lang="fa-IR" dirty="0"/>
              <a:t>سوم متصل کنید.</a:t>
            </a:r>
          </a:p>
          <a:p>
            <a:pPr algn="r" rtl="1">
              <a:buFont typeface="+mj-lt"/>
              <a:buAutoNum type="arabicPeriod"/>
            </a:pPr>
            <a:r>
              <a:rPr lang="fa-IR" b="1" dirty="0"/>
              <a:t>خروجی نهایی</a:t>
            </a:r>
            <a:r>
              <a:rPr lang="fa-IR" dirty="0"/>
              <a:t>:</a:t>
            </a:r>
          </a:p>
          <a:p>
            <a:pPr marL="742950" lvl="1" indent="-285750" algn="r" rtl="1">
              <a:buFont typeface="+mj-lt"/>
              <a:buAutoNum type="arabicPeriod"/>
            </a:pPr>
            <a:r>
              <a:rPr lang="fa-IR" dirty="0"/>
              <a:t>خروجی گیت </a:t>
            </a:r>
            <a:r>
              <a:rPr lang="en-US" dirty="0"/>
              <a:t>OR </a:t>
            </a:r>
            <a:r>
              <a:rPr lang="fa-IR" dirty="0"/>
              <a:t>سوم، خروجی گیت </a:t>
            </a:r>
            <a:r>
              <a:rPr lang="en-US" dirty="0"/>
              <a:t>OR </a:t>
            </a:r>
            <a:r>
              <a:rPr lang="fa-IR" dirty="0"/>
              <a:t>با 4 ورودی (</a:t>
            </a:r>
            <a:r>
              <a:rPr lang="en-US" dirty="0"/>
              <a:t>A، B، C </a:t>
            </a:r>
            <a:r>
              <a:rPr lang="fa-IR" dirty="0"/>
              <a:t>و</a:t>
            </a:r>
            <a:r>
              <a:rPr lang="en-US" dirty="0"/>
              <a:t>D</a:t>
            </a:r>
            <a:r>
              <a:rPr lang="fa-IR" dirty="0"/>
              <a:t>خواهد شد.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47E2B-B619-FA81-9BC7-6328FB2F83BE}"/>
              </a:ext>
            </a:extLst>
          </p:cNvPr>
          <p:cNvSpPr txBox="1"/>
          <p:nvPr/>
        </p:nvSpPr>
        <p:spPr>
          <a:xfrm>
            <a:off x="3149859" y="3243763"/>
            <a:ext cx="849474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b="1" dirty="0"/>
              <a:t>نتیجه‌گیری کلی: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گیت‌های </a:t>
            </a:r>
            <a:r>
              <a:rPr lang="en-US" dirty="0"/>
              <a:t>OR </a:t>
            </a:r>
            <a:r>
              <a:rPr lang="fa-IR" dirty="0"/>
              <a:t>و </a:t>
            </a:r>
            <a:r>
              <a:rPr lang="en-US" dirty="0"/>
              <a:t>NOR </a:t>
            </a:r>
            <a:r>
              <a:rPr lang="fa-IR" dirty="0"/>
              <a:t>به‌طور کامل و صحیح عملکرد خود را نشان دادند.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استفاده از تراشه 7432 برای ساخت گیت‌های </a:t>
            </a:r>
            <a:r>
              <a:rPr lang="en-US" dirty="0"/>
              <a:t>OR </a:t>
            </a:r>
            <a:r>
              <a:rPr lang="fa-IR" dirty="0"/>
              <a:t>با ورودی‌های مختلف کارآمد بود و توانست به سادگی گیت‌های </a:t>
            </a:r>
            <a:r>
              <a:rPr lang="en-US" dirty="0"/>
              <a:t>OR </a:t>
            </a:r>
            <a:r>
              <a:rPr lang="fa-IR" dirty="0"/>
              <a:t>سه و چهار ورودی را ایجاد کند.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dirty="0"/>
              <a:t>در نهایت، آزمایش نشان داد که گیت‌های منطقی </a:t>
            </a:r>
            <a:r>
              <a:rPr lang="en-US" dirty="0"/>
              <a:t>OR </a:t>
            </a:r>
            <a:r>
              <a:rPr lang="fa-IR" dirty="0"/>
              <a:t>و </a:t>
            </a:r>
            <a:r>
              <a:rPr lang="en-US" dirty="0"/>
              <a:t>NOR </a:t>
            </a:r>
            <a:r>
              <a:rPr lang="fa-IR" dirty="0"/>
              <a:t>ابزارهای مؤثر و ضروری در طراحی مدارات دیجیتال هستند که با دقت و استفاده صحیح از تراشه‌ها می‌توانند به‌طور مؤثر عمل کنند.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52F055F-6B86-3CFE-9B83-1E760C787789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698171" y="5208688"/>
            <a:ext cx="100770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گیت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</a:t>
            </a:r>
            <a:r>
              <a:rPr lang="en-US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با ورودی‌های مختلف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این گیت در تمام آزمایش‌ها به درستی عمل کرد. هر زمان که حداقل یکی از ورودی‌ها برابر با 1 بود، خروجی گیت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برابر با 1 شد. این نتیجه با ویژگی‌های تعریف‌شده برای گیت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مطابق است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گیت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NOR </a:t>
            </a:r>
            <a:r>
              <a:rPr kumimoji="0" lang="ar-SA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با ورودی‌های مختلف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گیت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NOR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به‌درستی کار کرد و تنها زمانی که تمام ورودی‌ها صفر بودند، خروجی گیت برابر با 1 شد. در غیر این صورت، خروجی 0 بود. این هم با ویژگی‌های تعریف‌شده برای گیت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NOR </a:t>
            </a:r>
            <a:r>
              <a:rPr kumimoji="0" lang="ar-S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مطابقت دارد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98178-604F-174D-40CE-7F714B02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67" y="170842"/>
            <a:ext cx="4449298" cy="333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271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120</TotalTime>
  <Words>1081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Badr</vt:lpstr>
      <vt:lpstr>Gill Sans MT</vt:lpstr>
      <vt:lpstr>Gallery</vt:lpstr>
      <vt:lpstr>به نام خدا     نام درس:آزمایشگاه مدار منطقی  استاد درس:دکتر حسین خادم الحسینی اعضا ی گروه: مینا توحیددوست , الهام صادقی, محمد مقدسی, محمدرضا درویشپور ارائه دهنده:مینا توحییدوست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mina</dc:creator>
  <cp:lastModifiedBy>Fardad</cp:lastModifiedBy>
  <cp:revision>4</cp:revision>
  <dcterms:created xsi:type="dcterms:W3CDTF">2024-12-21T16:45:54Z</dcterms:created>
  <dcterms:modified xsi:type="dcterms:W3CDTF">2024-12-21T22:12:32Z</dcterms:modified>
</cp:coreProperties>
</file>